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431" r:id="rId2"/>
    <p:sldId id="435" r:id="rId3"/>
    <p:sldId id="444" r:id="rId4"/>
    <p:sldId id="440" r:id="rId5"/>
    <p:sldId id="443" r:id="rId6"/>
    <p:sldId id="441" r:id="rId7"/>
    <p:sldId id="446" r:id="rId8"/>
    <p:sldId id="447" r:id="rId9"/>
    <p:sldId id="445" r:id="rId10"/>
    <p:sldId id="438" r:id="rId11"/>
    <p:sldId id="442" r:id="rId12"/>
    <p:sldId id="448" r:id="rId13"/>
    <p:sldId id="439" r:id="rId14"/>
  </p:sldIdLst>
  <p:sldSz cx="9906000" cy="6858000" type="A4"/>
  <p:notesSz cx="6640513" cy="9904413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19">
          <p15:clr>
            <a:srgbClr val="A4A3A4"/>
          </p15:clr>
        </p15:guide>
        <p15:guide id="2" pos="209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660066"/>
    <a:srgbClr val="FFFF00"/>
    <a:srgbClr val="00FF00"/>
    <a:srgbClr val="CC3300"/>
    <a:srgbClr val="6600CC"/>
    <a:srgbClr val="FF0000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588" autoAdjust="0"/>
    <p:restoredTop sz="87958" autoAdjust="0"/>
  </p:normalViewPr>
  <p:slideViewPr>
    <p:cSldViewPr showGuides="1">
      <p:cViewPr>
        <p:scale>
          <a:sx n="127" d="100"/>
          <a:sy n="127" d="100"/>
        </p:scale>
        <p:origin x="816" y="48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390"/>
    </p:cViewPr>
  </p:sorterViewPr>
  <p:notesViewPr>
    <p:cSldViewPr showGuides="1">
      <p:cViewPr varScale="1">
        <p:scale>
          <a:sx n="52" d="100"/>
          <a:sy n="52" d="100"/>
        </p:scale>
        <p:origin x="-2664" y="-84"/>
      </p:cViewPr>
      <p:guideLst>
        <p:guide orient="horz" pos="3119"/>
        <p:guide pos="2091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handoutMaster" Target="handoutMasters/handoutMaster1.xml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7655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29" tIns="46665" rIns="93329" bIns="46665" numCol="1" anchor="t" anchorCtr="0" compatLnSpc="1">
            <a:prstTxWarp prst="textNoShape">
              <a:avLst/>
            </a:prstTxWarp>
          </a:bodyPr>
          <a:lstStyle>
            <a:lvl1pPr defTabSz="933450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63963" y="0"/>
            <a:ext cx="287655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29" tIns="46665" rIns="93329" bIns="46665" numCol="1" anchor="t" anchorCtr="0" compatLnSpc="1">
            <a:prstTxWarp prst="textNoShape">
              <a:avLst/>
            </a:prstTxWarp>
          </a:bodyPr>
          <a:lstStyle>
            <a:lvl1pPr algn="r" defTabSz="933450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09113"/>
            <a:ext cx="287655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29" tIns="46665" rIns="93329" bIns="46665" numCol="1" anchor="b" anchorCtr="0" compatLnSpc="1">
            <a:prstTxWarp prst="textNoShape">
              <a:avLst/>
            </a:prstTxWarp>
          </a:bodyPr>
          <a:lstStyle>
            <a:lvl1pPr defTabSz="933450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63963" y="9409113"/>
            <a:ext cx="287655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29" tIns="46665" rIns="93329" bIns="46665" numCol="1" anchor="b" anchorCtr="0" compatLnSpc="1">
            <a:prstTxWarp prst="textNoShape">
              <a:avLst/>
            </a:prstTxWarp>
          </a:bodyPr>
          <a:lstStyle>
            <a:lvl1pPr algn="r" defTabSz="933450">
              <a:defRPr sz="1200"/>
            </a:lvl1pPr>
          </a:lstStyle>
          <a:p>
            <a:pPr>
              <a:defRPr/>
            </a:pPr>
            <a:fld id="{B868279D-BB04-4859-BE73-18E37AF4DF4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29232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63850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52" tIns="45226" rIns="90452" bIns="45226" numCol="1" anchor="t" anchorCtr="0" compatLnSpc="1">
            <a:prstTxWarp prst="textNoShape">
              <a:avLst/>
            </a:prstTxWarp>
          </a:bodyPr>
          <a:lstStyle>
            <a:lvl1pPr defTabSz="904875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46500" y="0"/>
            <a:ext cx="2863850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52" tIns="45226" rIns="90452" bIns="45226" numCol="1" anchor="t" anchorCtr="0" compatLnSpc="1">
            <a:prstTxWarp prst="textNoShape">
              <a:avLst/>
            </a:prstTxWarp>
          </a:bodyPr>
          <a:lstStyle>
            <a:lvl1pPr algn="r" defTabSz="904875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587375" y="706438"/>
            <a:ext cx="5437188" cy="37639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81063" y="4705350"/>
            <a:ext cx="4849812" cy="447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52" tIns="45226" rIns="90452" bIns="4522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614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10700"/>
            <a:ext cx="2863850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52" tIns="45226" rIns="90452" bIns="45226" numCol="1" anchor="b" anchorCtr="0" compatLnSpc="1">
            <a:prstTxWarp prst="textNoShape">
              <a:avLst/>
            </a:prstTxWarp>
          </a:bodyPr>
          <a:lstStyle>
            <a:lvl1pPr defTabSz="904875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14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46500" y="9410700"/>
            <a:ext cx="2863850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52" tIns="45226" rIns="90452" bIns="45226" numCol="1" anchor="b" anchorCtr="0" compatLnSpc="1">
            <a:prstTxWarp prst="textNoShape">
              <a:avLst/>
            </a:prstTxWarp>
          </a:bodyPr>
          <a:lstStyle>
            <a:lvl1pPr algn="r" defTabSz="904875">
              <a:defRPr sz="1200"/>
            </a:lvl1pPr>
          </a:lstStyle>
          <a:p>
            <a:pPr>
              <a:defRPr/>
            </a:pPr>
            <a:fld id="{E1F21D5C-4B6A-43D1-BF43-7E7A5EA4C5F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969104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8DFF8D-D18E-4315-B5E3-4A9CDB4955C7}" type="slidenum">
              <a:rPr lang="en-GB" smtClean="0"/>
              <a:pPr/>
              <a:t>1</a:t>
            </a:fld>
            <a:endParaRPr lang="en-GB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38175" y="742950"/>
            <a:ext cx="5365750" cy="3714750"/>
          </a:xfrm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5825" y="4703763"/>
            <a:ext cx="4868863" cy="4457700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3698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EB24CE-5E1E-428E-8E50-71457F5EB1A2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06882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F21D5C-4B6A-43D1-BF43-7E7A5EA4C5FD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47246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201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1DFD14-EA5E-4F4A-8071-A9BF468EBE9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EA56A5-A79F-4B08-A948-6B000113904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58025" y="609600"/>
            <a:ext cx="2105025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0" y="609600"/>
            <a:ext cx="6162675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546063-E8DB-456B-B89B-5FA5092421C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A3A0DF-A303-4404-B49D-953B76B6FF6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D9EA78-8153-447C-B6ED-C70C2A0D795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2950" y="1981200"/>
            <a:ext cx="413385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981200"/>
            <a:ext cx="413385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A96F4E-F63F-425B-B962-4D38C673241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832345-0C0C-4EB9-B3B6-200DBA18B16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992709-9178-4553-8FDC-5F634DE4814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14FE7A-9DD8-44A4-9DB2-8C4ADC59B52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AF631E-F71E-4CB7-BA21-661E123F7AC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A78116-C083-4300-A560-95FC7B46F18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NUL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42950" y="609600"/>
            <a:ext cx="84201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2950" y="1981200"/>
            <a:ext cx="84201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42950" y="6248400"/>
            <a:ext cx="206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8400"/>
            <a:ext cx="313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8400"/>
            <a:ext cx="206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964B39A9-C8F8-4367-8097-A1AD61D8511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1031" name="Text Box 7"/>
          <p:cNvSpPr txBox="1">
            <a:spLocks noChangeArrowheads="1"/>
          </p:cNvSpPr>
          <p:nvPr userDrawn="1"/>
        </p:nvSpPr>
        <p:spPr bwMode="auto">
          <a:xfrm>
            <a:off x="9020175" y="1268413"/>
            <a:ext cx="685800" cy="547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/>
          <a:lstStyle/>
          <a:p>
            <a:pPr eaLnBrk="0" hangingPunct="0">
              <a:defRPr/>
            </a:pPr>
            <a:r>
              <a:rPr lang="en-GB" sz="2600">
                <a:solidFill>
                  <a:srgbClr val="800080"/>
                </a:solidFill>
                <a:latin typeface="Gill Sans" pitchFamily="34" charset="0"/>
              </a:rPr>
              <a:t>european capacity building initiative ecbi</a:t>
            </a:r>
          </a:p>
        </p:txBody>
      </p:sp>
      <p:pic>
        <p:nvPicPr>
          <p:cNvPr id="4104" name="Picture 8"/>
          <p:cNvPicPr>
            <a:picLocks noChangeAspect="1" noChangeArrowheads="1"/>
          </p:cNvPicPr>
          <p:nvPr userDrawn="1"/>
        </p:nvPicPr>
        <p:blipFill>
          <a:blip r:embed="rId13" cstate="print"/>
          <a:srcRect r="1465" b="1465"/>
          <a:stretch>
            <a:fillRect/>
          </a:stretch>
        </p:blipFill>
        <p:spPr bwMode="auto">
          <a:xfrm>
            <a:off x="8699500" y="188913"/>
            <a:ext cx="968375" cy="96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emilie.parry@ouce.ox.ac.uk" TargetMode="External"/><Relationship Id="rId4" Type="http://schemas.openxmlformats.org/officeDocument/2006/relationships/image" Target="NUL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NUL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NULL"/><Relationship Id="rId3" Type="http://schemas.openxmlformats.org/officeDocument/2006/relationships/hyperlink" Target="http://calepa.ca.gov/About/Bios/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NUL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hyperlink" Target="https://www.lamayor.org/mayor-garcetti-leads-&#8216;climate-mayors&#8217;-oppose-us-withdrawal-paris-agreement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0" y="0"/>
            <a:ext cx="9906000" cy="6858000"/>
          </a:xfrm>
          <a:prstGeom prst="rect">
            <a:avLst/>
          </a:prstGeom>
          <a:solidFill>
            <a:schemeClr val="bg1"/>
          </a:solidFill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4000">
              <a:solidFill>
                <a:srgbClr val="000099"/>
              </a:solidFill>
              <a:latin typeface="Gill Sans" pitchFamily="34" charset="0"/>
            </a:endParaRP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1209675" y="2587912"/>
            <a:ext cx="8352259" cy="298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GB" sz="3200" dirty="0" smtClean="0">
                <a:solidFill>
                  <a:srgbClr val="660066"/>
                </a:solidFill>
                <a:latin typeface="Gill Sans MT" pitchFamily="34" charset="0"/>
              </a:rPr>
              <a:t> Who Will Fill the Gap? </a:t>
            </a:r>
          </a:p>
          <a:p>
            <a:pPr eaLnBrk="0" hangingPunct="0"/>
            <a:r>
              <a:rPr lang="en-GB" sz="3200" dirty="0" smtClean="0">
                <a:solidFill>
                  <a:srgbClr val="660066"/>
                </a:solidFill>
                <a:latin typeface="Gill Sans MT" pitchFamily="34" charset="0"/>
              </a:rPr>
              <a:t>California’s </a:t>
            </a:r>
            <a:r>
              <a:rPr lang="en-GB" sz="3200" dirty="0" smtClean="0">
                <a:solidFill>
                  <a:srgbClr val="660066"/>
                </a:solidFill>
                <a:latin typeface="Gill Sans MT" pitchFamily="34" charset="0"/>
              </a:rPr>
              <a:t>Pledge </a:t>
            </a:r>
            <a:r>
              <a:rPr lang="en-GB" sz="3200" dirty="0" smtClean="0">
                <a:solidFill>
                  <a:srgbClr val="660066"/>
                </a:solidFill>
                <a:latin typeface="Gill Sans MT" pitchFamily="34" charset="0"/>
              </a:rPr>
              <a:t>for Being ‘</a:t>
            </a:r>
            <a:r>
              <a:rPr lang="en-GB" sz="3200" i="1" dirty="0" smtClean="0">
                <a:solidFill>
                  <a:srgbClr val="660066"/>
                </a:solidFill>
                <a:latin typeface="Gill Sans MT" pitchFamily="34" charset="0"/>
              </a:rPr>
              <a:t>In</a:t>
            </a:r>
            <a:r>
              <a:rPr lang="en-GB" sz="3200" dirty="0" smtClean="0">
                <a:solidFill>
                  <a:srgbClr val="660066"/>
                </a:solidFill>
                <a:latin typeface="Gill Sans MT" pitchFamily="34" charset="0"/>
              </a:rPr>
              <a:t>’</a:t>
            </a:r>
            <a:endParaRPr lang="en-GB" sz="3200" dirty="0">
              <a:solidFill>
                <a:srgbClr val="660066"/>
              </a:solidFill>
              <a:latin typeface="Gill Sans MT" pitchFamily="34" charset="0"/>
            </a:endParaRPr>
          </a:p>
          <a:p>
            <a:pPr eaLnBrk="0" hangingPunct="0"/>
            <a:r>
              <a:rPr lang="en-GB" cap="small" dirty="0" smtClean="0">
                <a:solidFill>
                  <a:srgbClr val="660066"/>
                </a:solidFill>
                <a:latin typeface="Gill Sans MT" pitchFamily="34" charset="0"/>
              </a:rPr>
              <a:t>A mapping of the CA-to-Paris Context</a:t>
            </a:r>
          </a:p>
          <a:p>
            <a:pPr eaLnBrk="0" hangingPunct="0"/>
            <a:endParaRPr lang="en-GB" sz="2000" dirty="0" smtClean="0">
              <a:solidFill>
                <a:srgbClr val="660066"/>
              </a:solidFill>
              <a:latin typeface="Gill Sans MT" pitchFamily="34" charset="0"/>
            </a:endParaRPr>
          </a:p>
          <a:p>
            <a:pPr eaLnBrk="0" hangingPunct="0"/>
            <a:r>
              <a:rPr lang="en-GB" sz="2000" dirty="0" smtClean="0">
                <a:solidFill>
                  <a:srgbClr val="660066"/>
                </a:solidFill>
                <a:latin typeface="Gill Sans MT" pitchFamily="34" charset="0"/>
              </a:rPr>
              <a:t>Emilie C. </a:t>
            </a:r>
            <a:r>
              <a:rPr lang="en-GB" sz="2000" dirty="0" smtClean="0">
                <a:solidFill>
                  <a:srgbClr val="660066"/>
                </a:solidFill>
                <a:latin typeface="Gill Sans MT" pitchFamily="34" charset="0"/>
              </a:rPr>
              <a:t>Parry 	</a:t>
            </a:r>
            <a:r>
              <a:rPr lang="en-GB" sz="2000" dirty="0" smtClean="0">
                <a:solidFill>
                  <a:srgbClr val="660066"/>
                </a:solidFill>
                <a:latin typeface="Gill Sans MT" pitchFamily="34" charset="0"/>
                <a:hlinkClick r:id="rId3"/>
              </a:rPr>
              <a:t>emilie.parry@ouce.ox.ac.uk</a:t>
            </a:r>
            <a:r>
              <a:rPr lang="en-GB" sz="2000" dirty="0" smtClean="0">
                <a:solidFill>
                  <a:srgbClr val="660066"/>
                </a:solidFill>
                <a:latin typeface="Gill Sans MT" pitchFamily="34" charset="0"/>
              </a:rPr>
              <a:t> </a:t>
            </a:r>
            <a:endParaRPr lang="en-GB" sz="2000" dirty="0">
              <a:solidFill>
                <a:srgbClr val="660066"/>
              </a:solidFill>
              <a:latin typeface="Gill Sans MT" pitchFamily="34" charset="0"/>
            </a:endParaRPr>
          </a:p>
          <a:p>
            <a:pPr eaLnBrk="0" hangingPunct="0"/>
            <a:r>
              <a:rPr lang="en-GB" sz="2000" dirty="0" smtClean="0">
                <a:solidFill>
                  <a:srgbClr val="660066"/>
                </a:solidFill>
                <a:latin typeface="Gill Sans MT" pitchFamily="34" charset="0"/>
              </a:rPr>
              <a:t>University of Oxford Centre for the Environment</a:t>
            </a:r>
          </a:p>
          <a:p>
            <a:pPr eaLnBrk="0" hangingPunct="0"/>
            <a:r>
              <a:rPr lang="en-GB" sz="2000" dirty="0" smtClean="0">
                <a:solidFill>
                  <a:srgbClr val="660066"/>
                </a:solidFill>
                <a:latin typeface="Gill Sans MT" pitchFamily="34" charset="0"/>
              </a:rPr>
              <a:t>School of Geography &amp; the Environment</a:t>
            </a:r>
          </a:p>
          <a:p>
            <a:pPr eaLnBrk="0" hangingPunct="0"/>
            <a:r>
              <a:rPr lang="en-GB" sz="2000" dirty="0" smtClean="0">
                <a:solidFill>
                  <a:srgbClr val="660066"/>
                </a:solidFill>
                <a:latin typeface="Gill Sans MT" pitchFamily="34" charset="0"/>
              </a:rPr>
              <a:t>Associate Fellow, Oxford Climate Policy</a:t>
            </a:r>
            <a:endParaRPr lang="en-US" sz="2000" dirty="0">
              <a:solidFill>
                <a:srgbClr val="660066"/>
              </a:solidFill>
              <a:latin typeface="Gill Sans MT" pitchFamily="34" charset="0"/>
            </a:endParaRPr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0" y="0"/>
            <a:ext cx="1209675" cy="6858000"/>
          </a:xfrm>
          <a:prstGeom prst="rect">
            <a:avLst/>
          </a:prstGeom>
          <a:solidFill>
            <a:srgbClr val="660066"/>
          </a:solidFill>
          <a:ln w="9525">
            <a:solidFill>
              <a:srgbClr val="66006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0" y="0"/>
            <a:ext cx="1116013" cy="6858000"/>
          </a:xfrm>
          <a:prstGeom prst="rect">
            <a:avLst/>
          </a:prstGeom>
          <a:gradFill rotWithShape="1">
            <a:gsLst>
              <a:gs pos="0">
                <a:srgbClr val="660066"/>
              </a:gs>
              <a:gs pos="50000">
                <a:srgbClr val="2F002F"/>
              </a:gs>
              <a:gs pos="100000">
                <a:srgbClr val="660066"/>
              </a:gs>
            </a:gsLst>
            <a:lin ang="0" scaled="1"/>
          </a:gradFill>
          <a:ln w="9525">
            <a:solidFill>
              <a:srgbClr val="66006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6" name="Text Box 9"/>
          <p:cNvSpPr txBox="1">
            <a:spLocks noChangeArrowheads="1"/>
          </p:cNvSpPr>
          <p:nvPr/>
        </p:nvSpPr>
        <p:spPr bwMode="auto">
          <a:xfrm rot="5400000">
            <a:off x="-2814637" y="2933700"/>
            <a:ext cx="6858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96838"/>
            <a:r>
              <a:rPr lang="en-GB" sz="3500">
                <a:solidFill>
                  <a:schemeClr val="bg1"/>
                </a:solidFill>
                <a:latin typeface="Gill Sans MT" pitchFamily="34" charset="0"/>
              </a:rPr>
              <a:t>european capacity building initiative</a:t>
            </a:r>
            <a:endParaRPr lang="fr-FR" sz="3500">
              <a:solidFill>
                <a:schemeClr val="bg1"/>
              </a:solidFill>
              <a:latin typeface="Gill Sans MT" pitchFamily="34" charset="0"/>
            </a:endParaRPr>
          </a:p>
          <a:p>
            <a:pPr indent="96838"/>
            <a:r>
              <a:rPr lang="fr-FR">
                <a:solidFill>
                  <a:schemeClr val="bg1"/>
                </a:solidFill>
                <a:latin typeface="Gill Sans MT" pitchFamily="34" charset="0"/>
              </a:rPr>
              <a:t>initiative européenne de renforcement des capacités</a:t>
            </a:r>
            <a:endParaRPr lang="en-GB">
              <a:solidFill>
                <a:schemeClr val="bg1"/>
              </a:solidFill>
              <a:latin typeface="Gill Sans MT" pitchFamily="34" charset="0"/>
            </a:endParaRPr>
          </a:p>
        </p:txBody>
      </p:sp>
      <p:sp>
        <p:nvSpPr>
          <p:cNvPr id="5127" name="Text Box 10"/>
          <p:cNvSpPr txBox="1">
            <a:spLocks noChangeArrowheads="1"/>
          </p:cNvSpPr>
          <p:nvPr/>
        </p:nvSpPr>
        <p:spPr bwMode="auto">
          <a:xfrm>
            <a:off x="1244600" y="803275"/>
            <a:ext cx="86614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tabLst>
                <a:tab pos="6096000" algn="r"/>
              </a:tabLst>
            </a:pPr>
            <a:r>
              <a:rPr lang="fr-FR" sz="8000" dirty="0">
                <a:solidFill>
                  <a:srgbClr val="660066"/>
                </a:solidFill>
                <a:latin typeface="Gill Sans MT" pitchFamily="34" charset="0"/>
              </a:rPr>
              <a:t>	ecbi</a:t>
            </a:r>
            <a:r>
              <a:rPr lang="fr-FR" sz="5400" dirty="0">
                <a:solidFill>
                  <a:srgbClr val="660066"/>
                </a:solidFill>
                <a:latin typeface="Gill Sans MT" pitchFamily="34" charset="0"/>
              </a:rPr>
              <a:t>	</a:t>
            </a:r>
            <a:endParaRPr lang="en-GB" sz="5400" dirty="0">
              <a:solidFill>
                <a:srgbClr val="660066"/>
              </a:solidFill>
              <a:latin typeface="Gill Sans MT" pitchFamily="34" charset="0"/>
            </a:endParaRPr>
          </a:p>
        </p:txBody>
      </p:sp>
      <p:pic>
        <p:nvPicPr>
          <p:cNvPr id="5128" name="Picture 7"/>
          <p:cNvPicPr>
            <a:picLocks noChangeAspect="1" noChangeArrowheads="1"/>
          </p:cNvPicPr>
          <p:nvPr/>
        </p:nvPicPr>
        <p:blipFill>
          <a:blip r:embed="rId4" cstate="print"/>
          <a:srcRect r="1465" b="1465"/>
          <a:stretch>
            <a:fillRect/>
          </a:stretch>
        </p:blipFill>
        <p:spPr bwMode="auto">
          <a:xfrm>
            <a:off x="7691438" y="325438"/>
            <a:ext cx="1546225" cy="154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9" name="Rectangle 11"/>
          <p:cNvSpPr>
            <a:spLocks noChangeArrowheads="1"/>
          </p:cNvSpPr>
          <p:nvPr/>
        </p:nvSpPr>
        <p:spPr bwMode="auto">
          <a:xfrm>
            <a:off x="1749425" y="5695950"/>
            <a:ext cx="7488238" cy="90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600" dirty="0">
                <a:solidFill>
                  <a:srgbClr val="660066"/>
                </a:solidFill>
                <a:latin typeface="Gill Sans MT" pitchFamily="34" charset="0"/>
              </a:rPr>
              <a:t>for sustained capacity building in support of international climate change negotiations</a:t>
            </a:r>
            <a:endParaRPr lang="fr-FR" sz="1600" dirty="0">
              <a:solidFill>
                <a:srgbClr val="660066"/>
              </a:solidFill>
              <a:latin typeface="Gill Sans MT" pitchFamily="34" charset="0"/>
            </a:endParaRPr>
          </a:p>
          <a:p>
            <a:pPr>
              <a:spcBef>
                <a:spcPts val="600"/>
              </a:spcBef>
            </a:pPr>
            <a:r>
              <a:rPr lang="fr-FR" sz="1600" dirty="0">
                <a:solidFill>
                  <a:srgbClr val="660066"/>
                </a:solidFill>
                <a:latin typeface="Gill Sans MT" pitchFamily="34" charset="0"/>
              </a:rPr>
              <a:t>pour un renforcement durable des capacités en appui aux négociations internationales sur les changements climatiques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84548" y="1965278"/>
            <a:ext cx="748883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Oxford Climate Policy Climate Finance Strategies for Californian contributions to the LDCF (Least Developed Countries Fund) or the UN Adaptation:</a:t>
            </a:r>
            <a:endParaRPr lang="en-US" dirty="0" smtClean="0"/>
          </a:p>
          <a:p>
            <a:endParaRPr lang="en-US" dirty="0"/>
          </a:p>
          <a:p>
            <a:pPr marL="457200" indent="-457200">
              <a:buAutoNum type="arabicPeriod"/>
            </a:pPr>
            <a:r>
              <a:rPr lang="en-US" dirty="0" smtClean="0"/>
              <a:t>gov’t supported </a:t>
            </a:r>
            <a:r>
              <a:rPr lang="en-US" dirty="0" smtClean="0"/>
              <a:t>crowdfunding (UN Adaptation Fund), facilitation of connections between financiers and LDC climate actors</a:t>
            </a:r>
            <a:endParaRPr lang="en-US" dirty="0" smtClean="0"/>
          </a:p>
          <a:p>
            <a:pPr marL="457200" indent="-457200">
              <a:buAutoNum type="arabicPeriod"/>
            </a:pPr>
            <a:r>
              <a:rPr lang="en-US" dirty="0" smtClean="0"/>
              <a:t>Cap &amp; </a:t>
            </a:r>
            <a:r>
              <a:rPr lang="en-US" dirty="0" smtClean="0"/>
              <a:t>Trade / Cap &amp; Dividend</a:t>
            </a:r>
            <a:endParaRPr lang="en-US" dirty="0" smtClean="0"/>
          </a:p>
          <a:p>
            <a:pPr marL="457200" indent="-457200">
              <a:buAutoNum type="arabicPeriod"/>
            </a:pPr>
            <a:r>
              <a:rPr lang="en-US" dirty="0" smtClean="0"/>
              <a:t>Utilities Auction</a:t>
            </a:r>
          </a:p>
        </p:txBody>
      </p:sp>
    </p:spTree>
    <p:extLst>
      <p:ext uri="{BB962C8B-B14F-4D97-AF65-F5344CB8AC3E}">
        <p14:creationId xmlns:p14="http://schemas.microsoft.com/office/powerpoint/2010/main" val="1328065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0552" y="980728"/>
            <a:ext cx="7200800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Governor Brown:  </a:t>
            </a:r>
          </a:p>
          <a:p>
            <a:r>
              <a:rPr lang="en-US" i="1" dirty="0" smtClean="0"/>
              <a:t>“Taking the place of the President” on Climate Change?</a:t>
            </a:r>
          </a:p>
          <a:p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Special U.S. Envoy to COP23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China </a:t>
            </a:r>
            <a:r>
              <a:rPr lang="en-US" dirty="0" smtClean="0"/>
              <a:t>trip 1 day after Trump announced US withdrawal from the Paris </a:t>
            </a:r>
            <a:r>
              <a:rPr lang="en-US" dirty="0" smtClean="0"/>
              <a:t>Agreement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Views </a:t>
            </a:r>
            <a:r>
              <a:rPr lang="en-US" dirty="0" smtClean="0"/>
              <a:t>climate action coalition will grow stronger in response (Galvanized by this announcement); 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Jobs created by new economy / clean tech</a:t>
            </a:r>
          </a:p>
          <a:p>
            <a:endParaRPr lang="en-US" sz="1200" i="1" dirty="0" smtClean="0"/>
          </a:p>
          <a:p>
            <a:r>
              <a:rPr lang="en-US" sz="1200" i="1" dirty="0" smtClean="0"/>
              <a:t>“</a:t>
            </a:r>
            <a:r>
              <a:rPr lang="en-US" sz="1600" i="1" dirty="0" smtClean="0"/>
              <a:t>We </a:t>
            </a:r>
            <a:r>
              <a:rPr lang="en-US" sz="1600" i="1" dirty="0" smtClean="0"/>
              <a:t>are doing the Paris Agreement and our job numbers are over 2 million (2 million new jobs</a:t>
            </a:r>
            <a:r>
              <a:rPr lang="en-US" sz="1600" i="1" dirty="0" smtClean="0"/>
              <a:t>?) in clean tech and sustainable infrastructure</a:t>
            </a:r>
            <a:r>
              <a:rPr lang="en-US" sz="1200" i="1" dirty="0" smtClean="0"/>
              <a:t>” – Gov. Brown</a:t>
            </a:r>
            <a:endParaRPr lang="en-US" sz="1200" i="1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684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1" y="836712"/>
            <a:ext cx="6588224" cy="50765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21052" y="6273316"/>
            <a:ext cx="24080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Source: </a:t>
            </a:r>
            <a:r>
              <a:rPr lang="en-US" sz="1200" i="1" dirty="0" smtClean="0"/>
              <a:t>The Independent, July 2017</a:t>
            </a:r>
            <a:endParaRPr lang="en-US" sz="1200" dirty="0"/>
          </a:p>
        </p:txBody>
      </p:sp>
      <p:sp>
        <p:nvSpPr>
          <p:cNvPr id="4" name="TextBox 3"/>
          <p:cNvSpPr txBox="1"/>
          <p:nvPr/>
        </p:nvSpPr>
        <p:spPr>
          <a:xfrm>
            <a:off x="1200346" y="195027"/>
            <a:ext cx="66287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California September 2018 Climate Change Summit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7179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0781" y="980728"/>
            <a:ext cx="8592417" cy="4893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Opportunities, challenges, potential strategy</a:t>
            </a:r>
          </a:p>
          <a:p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2018 California Climate </a:t>
            </a:r>
            <a:r>
              <a:rPr lang="en-US" dirty="0" smtClean="0"/>
              <a:t>S</a:t>
            </a:r>
            <a:r>
              <a:rPr lang="en-US" dirty="0" smtClean="0"/>
              <a:t>ummit in the Bay Area</a:t>
            </a:r>
            <a:endParaRPr lang="en-US" dirty="0" smtClean="0"/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Cap </a:t>
            </a:r>
            <a:r>
              <a:rPr lang="en-US" dirty="0" smtClean="0"/>
              <a:t>&amp; </a:t>
            </a:r>
            <a:r>
              <a:rPr lang="en-US" dirty="0" smtClean="0"/>
              <a:t>dividend or other state revenue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Utilities auction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Market </a:t>
            </a:r>
            <a:r>
              <a:rPr lang="en-US" dirty="0" smtClean="0"/>
              <a:t>based </a:t>
            </a:r>
            <a:r>
              <a:rPr lang="en-US" dirty="0" smtClean="0"/>
              <a:t>solutions (LACI and others)</a:t>
            </a:r>
            <a:endParaRPr lang="en-US" dirty="0" smtClean="0"/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Private funders contributing to UN Adaptation Fund, LDCF 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And other direct private to nations / private to IGO/UN donations</a:t>
            </a:r>
          </a:p>
          <a:p>
            <a:r>
              <a:rPr lang="en-US" dirty="0" smtClean="0"/>
              <a:t>(such as Bloomberg)</a:t>
            </a:r>
          </a:p>
          <a:p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2659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"/>
          <p:cNvSpPr>
            <a:spLocks noChangeArrowheads="1"/>
          </p:cNvSpPr>
          <p:nvPr/>
        </p:nvSpPr>
        <p:spPr bwMode="auto">
          <a:xfrm>
            <a:off x="415925" y="225425"/>
            <a:ext cx="730885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dirty="0" smtClean="0">
                <a:solidFill>
                  <a:srgbClr val="660066"/>
                </a:solidFill>
                <a:latin typeface="Gill Sans" pitchFamily="34" charset="0"/>
              </a:rPr>
              <a:t>Headings</a:t>
            </a:r>
          </a:p>
          <a:p>
            <a:endParaRPr lang="en-GB" dirty="0" smtClean="0">
              <a:solidFill>
                <a:srgbClr val="660066"/>
              </a:solidFill>
              <a:latin typeface="Gill Sans" pitchFamily="34" charset="0"/>
            </a:endParaRPr>
          </a:p>
          <a:p>
            <a:pPr marL="514350" indent="-514350">
              <a:buAutoNum type="romanUcPeriod"/>
            </a:pPr>
            <a:r>
              <a:rPr lang="en-GB" dirty="0" smtClean="0"/>
              <a:t>Mapping </a:t>
            </a:r>
            <a:r>
              <a:rPr lang="en-GB" dirty="0" smtClean="0"/>
              <a:t>of Climate Actors / Context of California’s Paris </a:t>
            </a:r>
            <a:r>
              <a:rPr lang="en-GB" dirty="0" smtClean="0"/>
              <a:t>Commitments</a:t>
            </a:r>
          </a:p>
          <a:p>
            <a:endParaRPr lang="en-GB" dirty="0"/>
          </a:p>
          <a:p>
            <a:r>
              <a:rPr lang="en-GB" dirty="0" smtClean="0"/>
              <a:t>II. Oxford Climate Policy’s proposed conceptual strategies for Californian contributions to Paris Climate Finance</a:t>
            </a:r>
          </a:p>
          <a:p>
            <a:endParaRPr lang="en-GB" dirty="0" smtClean="0"/>
          </a:p>
          <a:p>
            <a:r>
              <a:rPr lang="en-GB" dirty="0" smtClean="0"/>
              <a:t>III.</a:t>
            </a:r>
            <a:r>
              <a:rPr lang="en-GB" dirty="0"/>
              <a:t> </a:t>
            </a:r>
            <a:r>
              <a:rPr lang="en-GB" dirty="0" smtClean="0"/>
              <a:t>Opportunities </a:t>
            </a:r>
            <a:r>
              <a:rPr lang="en-GB" dirty="0"/>
              <a:t>and </a:t>
            </a:r>
            <a:r>
              <a:rPr lang="en-GB" dirty="0" smtClean="0"/>
              <a:t>Potential</a:t>
            </a:r>
            <a:endParaRPr lang="en-GB" dirty="0"/>
          </a:p>
          <a:p>
            <a:r>
              <a:rPr lang="en-GB" dirty="0"/>
              <a:t/>
            </a:r>
            <a:br>
              <a:rPr lang="en-GB" dirty="0"/>
            </a:br>
            <a:endParaRPr lang="en-GB" dirty="0">
              <a:solidFill>
                <a:srgbClr val="660066"/>
              </a:solidFill>
              <a:latin typeface="Gill San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824" y="125680"/>
            <a:ext cx="4968552" cy="6336704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V="1">
            <a:off x="4592960" y="5157192"/>
            <a:ext cx="1512168" cy="83414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4592960" y="4912347"/>
            <a:ext cx="1584176" cy="16166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3857494" y="3546060"/>
            <a:ext cx="1678230" cy="49500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3200413" y="3294032"/>
            <a:ext cx="1536563" cy="23748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3440832" y="2996952"/>
            <a:ext cx="1152128" cy="170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2396716" y="1772816"/>
            <a:ext cx="1908212" cy="109710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208584" y="5625244"/>
            <a:ext cx="1008112" cy="4680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7207" y="5677467"/>
            <a:ext cx="503380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66FF"/>
                </a:solidFill>
              </a:rPr>
              <a:t>Chair</a:t>
            </a:r>
            <a:r>
              <a:rPr lang="en-US" sz="1400" dirty="0">
                <a:solidFill>
                  <a:srgbClr val="0066FF"/>
                </a:solidFill>
              </a:rPr>
              <a:t>,</a:t>
            </a:r>
            <a:r>
              <a:rPr lang="en-US" sz="1400" dirty="0" smtClean="0">
                <a:solidFill>
                  <a:srgbClr val="0066FF"/>
                </a:solidFill>
              </a:rPr>
              <a:t> California Air Resources Board Mary Nichols; </a:t>
            </a:r>
          </a:p>
          <a:p>
            <a:r>
              <a:rPr lang="en-US" sz="1400" dirty="0" smtClean="0">
                <a:solidFill>
                  <a:srgbClr val="0066FF"/>
                </a:solidFill>
              </a:rPr>
              <a:t>Santa </a:t>
            </a:r>
            <a:r>
              <a:rPr lang="en-US" sz="1400" dirty="0" smtClean="0">
                <a:solidFill>
                  <a:srgbClr val="0066FF"/>
                </a:solidFill>
              </a:rPr>
              <a:t>Monica Mayor Ted Winterer; California Climate Mayors Network; Dean Kubani, Head of Santa Monica City’s Sustainability &amp; Environment </a:t>
            </a:r>
            <a:r>
              <a:rPr lang="en-US" sz="1400" dirty="0" smtClean="0">
                <a:solidFill>
                  <a:srgbClr val="0066FF"/>
                </a:solidFill>
              </a:rPr>
              <a:t>initiatives; Former Assemblyman, CARB Gov. Brown-appointee Hector de la Torre; Ebert, Climate Action Reserve</a:t>
            </a:r>
            <a:endParaRPr lang="en-US" sz="1400" dirty="0">
              <a:solidFill>
                <a:srgbClr val="0066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5709" y="4676484"/>
            <a:ext cx="410445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Los Angeles Mayor Eric Garcetti; CA Climate Mayors Network; </a:t>
            </a:r>
            <a:r>
              <a:rPr lang="en-US" sz="1400" dirty="0" smtClean="0"/>
              <a:t>Matt Peterson, La Kretz Innovation Campus</a:t>
            </a:r>
            <a:endParaRPr lang="en-US" sz="1400" dirty="0" smtClean="0"/>
          </a:p>
          <a:p>
            <a:r>
              <a:rPr lang="en-US" sz="1400" dirty="0" smtClean="0"/>
              <a:t>Daniela </a:t>
            </a:r>
            <a:r>
              <a:rPr lang="en-US" sz="1400" dirty="0" smtClean="0"/>
              <a:t>Simunovic, </a:t>
            </a:r>
            <a:r>
              <a:rPr lang="en-US" sz="1400" dirty="0" smtClean="0"/>
              <a:t>Senior </a:t>
            </a:r>
            <a:r>
              <a:rPr lang="en-US" sz="1400" dirty="0"/>
              <a:t>Program Analyst, California Strategic Growth Council</a:t>
            </a:r>
          </a:p>
          <a:p>
            <a:endParaRPr lang="en-US" sz="1400" dirty="0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3200413" y="1160748"/>
            <a:ext cx="1536563" cy="132568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0452" y="125680"/>
            <a:ext cx="356439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Sacramento: California </a:t>
            </a:r>
            <a:r>
              <a:rPr lang="en-US" sz="1400" dirty="0"/>
              <a:t>Environmental Protection Agency; Matt Rodriquez, Secretary for Environmental Protection; Alexa </a:t>
            </a:r>
            <a:r>
              <a:rPr lang="en-US" sz="1400" dirty="0" smtClean="0"/>
              <a:t>Kleysteuber, </a:t>
            </a:r>
            <a:r>
              <a:rPr lang="en-US" sz="1400" dirty="0"/>
              <a:t>deputy secretary for border and intergovernmental </a:t>
            </a:r>
            <a:r>
              <a:rPr lang="en-US" sz="1400" dirty="0" smtClean="0"/>
              <a:t>relations, California EPA</a:t>
            </a:r>
            <a:endParaRPr lang="en-US" sz="1400" dirty="0"/>
          </a:p>
        </p:txBody>
      </p:sp>
      <p:sp>
        <p:nvSpPr>
          <p:cNvPr id="25" name="TextBox 24"/>
          <p:cNvSpPr txBox="1"/>
          <p:nvPr/>
        </p:nvSpPr>
        <p:spPr>
          <a:xfrm>
            <a:off x="-12953" y="2241160"/>
            <a:ext cx="387044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Oakland: Aimee Barnes, </a:t>
            </a:r>
            <a:r>
              <a:rPr lang="en-US" sz="1400" dirty="0"/>
              <a:t>advisor </a:t>
            </a:r>
            <a:r>
              <a:rPr lang="en-US" sz="1400" dirty="0" smtClean="0"/>
              <a:t>to the Governor</a:t>
            </a:r>
            <a:r>
              <a:rPr lang="en-US" sz="1400" dirty="0"/>
              <a:t> </a:t>
            </a:r>
            <a:r>
              <a:rPr lang="en-US" sz="1400" dirty="0" smtClean="0"/>
              <a:t>; </a:t>
            </a:r>
            <a:r>
              <a:rPr lang="en-US" sz="1400" dirty="0"/>
              <a:t>Ken </a:t>
            </a:r>
            <a:r>
              <a:rPr lang="en-US" sz="1400" dirty="0" smtClean="0"/>
              <a:t>Alex </a:t>
            </a:r>
            <a:r>
              <a:rPr lang="en-US" sz="1400" dirty="0" smtClean="0"/>
              <a:t>Director </a:t>
            </a:r>
            <a:r>
              <a:rPr lang="en-US" sz="1400" dirty="0"/>
              <a:t>of the Governor’s Office of Planning and Research, and serves as Senior Policy Advisor to Governor Jerry Brown and the Chair of the Strategic </a:t>
            </a:r>
            <a:r>
              <a:rPr lang="en-US" sz="1400" dirty="0" smtClean="0"/>
              <a:t>Growth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328069" y="1278352"/>
            <a:ext cx="21946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66FF"/>
                </a:solidFill>
              </a:rPr>
              <a:t>San Francisco:  CA Climate Alliance; Climate Justice &amp; </a:t>
            </a:r>
            <a:r>
              <a:rPr lang="en-US" sz="1400" dirty="0" smtClean="0">
                <a:solidFill>
                  <a:srgbClr val="0066FF"/>
                </a:solidFill>
              </a:rPr>
              <a:t>Environmental Justice groups</a:t>
            </a:r>
            <a:endParaRPr lang="en-US" sz="1400" dirty="0">
              <a:solidFill>
                <a:srgbClr val="0066FF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543332" y="3336763"/>
            <a:ext cx="13141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B050"/>
                </a:solidFill>
              </a:rPr>
              <a:t>Google</a:t>
            </a:r>
            <a:endParaRPr lang="en-US" sz="1400" dirty="0">
              <a:solidFill>
                <a:srgbClr val="00B05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0" y="3639193"/>
            <a:ext cx="43049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66FF"/>
                </a:solidFill>
              </a:rPr>
              <a:t>Southwest and downtown </a:t>
            </a:r>
            <a:r>
              <a:rPr lang="en-US" sz="1400" dirty="0" smtClean="0">
                <a:solidFill>
                  <a:srgbClr val="0066FF"/>
                </a:solidFill>
              </a:rPr>
              <a:t>Fresno; Transformative Climate Communities Program; Fresno Participatory Community Steering Committee; Metro Ministry; Luisa Medina; CVAQ (Central Valley Air Quality Coalition)</a:t>
            </a:r>
            <a:endParaRPr lang="en-US" sz="1400" dirty="0">
              <a:solidFill>
                <a:srgbClr val="00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784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9700"/>
            <a:ext cx="8697416" cy="40249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6496" y="614149"/>
            <a:ext cx="80288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California Environmental Protection Agency (CalEPA) </a:t>
            </a:r>
          </a:p>
          <a:p>
            <a:pPr algn="ctr"/>
            <a:r>
              <a:rPr lang="en-US" dirty="0" smtClean="0"/>
              <a:t>Executive Management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348709" y="6345324"/>
            <a:ext cx="47447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/>
              <a:t>Source: CalEPA (accessed July </a:t>
            </a:r>
            <a:r>
              <a:rPr lang="en-US" sz="1200" i="1" dirty="0"/>
              <a:t>2017): </a:t>
            </a:r>
            <a:r>
              <a:rPr lang="en-US" sz="1200" i="1" dirty="0">
                <a:hlinkClick r:id="rId3"/>
              </a:rPr>
              <a:t>http://calepa.ca.gov/About/Bios</a:t>
            </a:r>
            <a:r>
              <a:rPr lang="en-US" sz="1200" i="1" dirty="0" smtClean="0">
                <a:hlinkClick r:id="rId3"/>
              </a:rPr>
              <a:t>/</a:t>
            </a:r>
            <a:r>
              <a:rPr lang="en-US" sz="1200" i="1" dirty="0" smtClean="0"/>
              <a:t> 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1931051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" y="0"/>
            <a:ext cx="84486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452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0512" y="584684"/>
            <a:ext cx="5191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California Air Resources Board (CARB)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1046348"/>
            <a:ext cx="7892628" cy="5190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154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6630" y="296652"/>
            <a:ext cx="50176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CALIFORNIA MAYORS NETWORK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224808" y="952170"/>
            <a:ext cx="26452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Compact of Mayors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18" y="1643013"/>
            <a:ext cx="7473280" cy="47687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96616" y="6655830"/>
            <a:ext cx="59907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Source: </a:t>
            </a:r>
            <a:r>
              <a:rPr lang="en-US" sz="1000" dirty="0">
                <a:hlinkClick r:id="rId3"/>
              </a:rPr>
              <a:t>https://www.lamayor.org/mayor-garcetti-leads-‘climate-mayors’-</a:t>
            </a:r>
            <a:r>
              <a:rPr lang="en-US" sz="1000" dirty="0" smtClean="0">
                <a:hlinkClick r:id="rId3"/>
              </a:rPr>
              <a:t>oppose-us-withdrawal-paris-agreement</a:t>
            </a:r>
            <a:r>
              <a:rPr lang="en-US" sz="1000" dirty="0" smtClean="0"/>
              <a:t> 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69303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20" y="224644"/>
            <a:ext cx="8104832" cy="60212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47657" y="6410848"/>
            <a:ext cx="21394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Source: LA Times, June 2, 2017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1519431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900" y="224644"/>
            <a:ext cx="7431031" cy="663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60559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24992</TotalTime>
  <Words>513</Words>
  <Application>Microsoft Macintosh PowerPoint</Application>
  <PresentationFormat>A4 Paper (210x297 mm)</PresentationFormat>
  <Paragraphs>68</Paragraphs>
  <Slides>13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Gill Sans</vt:lpstr>
      <vt:lpstr>Gill Sans MT</vt:lpstr>
      <vt:lpstr>Times New Roman</vt:lpstr>
      <vt:lpstr>Arial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OIES</Company>
  <LinksUpToDate>false</LinksUpToDate>
  <SharedDoc>false</SharedDoc>
  <HyperlinksChanged>false</HyperlinksChanged>
  <AppVersion>15.0028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Negotiation Indices</dc:title>
  <dc:creator>Müller</dc:creator>
  <cp:lastModifiedBy>Emilie Parry</cp:lastModifiedBy>
  <cp:revision>519</cp:revision>
  <dcterms:created xsi:type="dcterms:W3CDTF">2003-02-10T11:42:57Z</dcterms:created>
  <dcterms:modified xsi:type="dcterms:W3CDTF">2017-09-01T14:16:49Z</dcterms:modified>
</cp:coreProperties>
</file>